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9" r:id="rId5"/>
    <p:sldId id="260" r:id="rId6"/>
    <p:sldId id="264" r:id="rId7"/>
    <p:sldId id="263" r:id="rId8"/>
    <p:sldId id="266" r:id="rId9"/>
    <p:sldId id="268" r:id="rId10"/>
    <p:sldId id="270" r:id="rId11"/>
    <p:sldId id="271" r:id="rId12"/>
    <p:sldId id="272" r:id="rId13"/>
    <p:sldId id="278" r:id="rId14"/>
    <p:sldId id="279" r:id="rId15"/>
    <p:sldId id="274" r:id="rId16"/>
    <p:sldId id="275" r:id="rId17"/>
    <p:sldId id="276" r:id="rId18"/>
    <p:sldId id="287" r:id="rId19"/>
    <p:sldId id="288" r:id="rId20"/>
    <p:sldId id="289" r:id="rId21"/>
    <p:sldId id="291" r:id="rId22"/>
    <p:sldId id="277" r:id="rId23"/>
    <p:sldId id="280" r:id="rId24"/>
    <p:sldId id="281" r:id="rId25"/>
    <p:sldId id="282" r:id="rId26"/>
    <p:sldId id="283" r:id="rId27"/>
    <p:sldId id="292" r:id="rId28"/>
    <p:sldId id="284" r:id="rId29"/>
    <p:sldId id="295" r:id="rId30"/>
    <p:sldId id="285" r:id="rId31"/>
    <p:sldId id="286" r:id="rId32"/>
    <p:sldId id="296" r:id="rId33"/>
    <p:sldId id="297" r:id="rId34"/>
    <p:sldId id="298" r:id="rId35"/>
    <p:sldId id="293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71" autoAdjust="0"/>
  </p:normalViewPr>
  <p:slideViewPr>
    <p:cSldViewPr>
      <p:cViewPr varScale="1">
        <p:scale>
          <a:sx n="83" d="100"/>
          <a:sy n="83" d="100"/>
        </p:scale>
        <p:origin x="-143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50117-D701-4CFF-9DA1-A426169CA7C3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50117-D701-4CFF-9DA1-A426169CA7C3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50117-D701-4CFF-9DA1-A426169CA7C3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50117-D701-4CFF-9DA1-A426169CA7C3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50117-D701-4CFF-9DA1-A426169CA7C3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50117-D701-4CFF-9DA1-A426169CA7C3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50117-D701-4CFF-9DA1-A426169CA7C3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50117-D701-4CFF-9DA1-A426169CA7C3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50117-D701-4CFF-9DA1-A426169CA7C3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50117-D701-4CFF-9DA1-A426169CA7C3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50117-D701-4CFF-9DA1-A426169CA7C3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50117-D701-4CFF-9DA1-A426169CA7C3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22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22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22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22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714480" y="0"/>
            <a:ext cx="64294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9050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isometricLeftDown"/>
              <a:lightRig rig="threePt" dir="t"/>
            </a:scene3d>
          </a:bodyPr>
          <a:lstStyle/>
          <a:p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9" name="Picture 3" descr="stem_leaf.png"/>
          <p:cNvPicPr/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lum bright="-29000" contrast="44000"/>
          </a:blip>
          <a:srcRect b="3495"/>
          <a:stretch>
            <a:fillRect/>
          </a:stretch>
        </p:blipFill>
        <p:spPr>
          <a:xfrm>
            <a:off x="6000760" y="2071678"/>
            <a:ext cx="2413907" cy="4555672"/>
          </a:xfrm>
          <a:prstGeom prst="rect">
            <a:avLst/>
          </a:prstGeom>
        </p:spPr>
      </p:pic>
      <p:pic>
        <p:nvPicPr>
          <p:cNvPr id="4" name="Picture 0" descr="daisy.png"/>
          <p:cNvPicPr/>
          <p:nvPr/>
        </p:nvPicPr>
        <p:blipFill>
          <a:blip r:embed="rId4"/>
          <a:srcRect b="3704"/>
          <a:stretch>
            <a:fillRect/>
          </a:stretch>
        </p:blipFill>
        <p:spPr>
          <a:xfrm>
            <a:off x="5786446" y="2000240"/>
            <a:ext cx="2985407" cy="46209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428868"/>
            <a:ext cx="7772400" cy="1470025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Мебель.</a:t>
            </a:r>
            <a:endParaRPr lang="ru-RU" sz="9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5214950"/>
            <a:ext cx="4071966" cy="252402"/>
          </a:xfrm>
        </p:spPr>
        <p:txBody>
          <a:bodyPr>
            <a:normAutofit fontScale="40000" lnSpcReduction="20000"/>
          </a:bodyPr>
          <a:lstStyle/>
          <a:p>
            <a:endParaRPr lang="ru-RU" dirty="0">
              <a:latin typeface="Comic Sans MS" pitchFamily="66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858016" y="3214686"/>
            <a:ext cx="747712" cy="746125"/>
            <a:chOff x="8330" y="9874"/>
            <a:chExt cx="1176" cy="1176"/>
          </a:xfrm>
        </p:grpSpPr>
        <p:sp>
          <p:nvSpPr>
            <p:cNvPr id="1027" name="Oval 3"/>
            <p:cNvSpPr>
              <a:spLocks noChangeArrowheads="1"/>
            </p:cNvSpPr>
            <p:nvPr/>
          </p:nvSpPr>
          <p:spPr bwMode="auto">
            <a:xfrm>
              <a:off x="8330" y="9874"/>
              <a:ext cx="1176" cy="1176"/>
            </a:xfrm>
            <a:prstGeom prst="ellipse">
              <a:avLst/>
            </a:prstGeom>
            <a:solidFill>
              <a:srgbClr val="FEB8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Oval 4"/>
            <p:cNvSpPr>
              <a:spLocks noChangeArrowheads="1"/>
            </p:cNvSpPr>
            <p:nvPr/>
          </p:nvSpPr>
          <p:spPr bwMode="auto">
            <a:xfrm>
              <a:off x="8405" y="9950"/>
              <a:ext cx="1025" cy="1025"/>
            </a:xfrm>
            <a:prstGeom prst="ellips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8" name="Picture 1" descr="ladybug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15272" y="3286124"/>
            <a:ext cx="1016453" cy="94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4" descr="stem_leaf_2.png"/>
          <p:cNvPicPr/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lum bright="-39000" contrast="24000"/>
          </a:blip>
          <a:stretch>
            <a:fillRect/>
          </a:stretch>
        </p:blipFill>
        <p:spPr>
          <a:xfrm>
            <a:off x="214282" y="3786190"/>
            <a:ext cx="1425938" cy="2857500"/>
          </a:xfrm>
          <a:prstGeom prst="rect">
            <a:avLst/>
          </a:prstGeom>
        </p:spPr>
      </p:pic>
      <p:pic>
        <p:nvPicPr>
          <p:cNvPr id="11" name="Picture 2" descr="daisy_1.png"/>
          <p:cNvPicPr/>
          <p:nvPr/>
        </p:nvPicPr>
        <p:blipFill>
          <a:blip r:embed="rId7"/>
          <a:stretch>
            <a:fillRect/>
          </a:stretch>
        </p:blipFill>
        <p:spPr>
          <a:xfrm>
            <a:off x="214282" y="3929066"/>
            <a:ext cx="1613173" cy="2694214"/>
          </a:xfrm>
          <a:prstGeom prst="rect">
            <a:avLst/>
          </a:prstGeom>
        </p:spPr>
      </p:pic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928662" y="4500570"/>
            <a:ext cx="457200" cy="457200"/>
            <a:chOff x="2128" y="13066"/>
            <a:chExt cx="632" cy="632"/>
          </a:xfrm>
        </p:grpSpPr>
        <p:sp>
          <p:nvSpPr>
            <p:cNvPr id="1031" name="Oval 7"/>
            <p:cNvSpPr>
              <a:spLocks noChangeArrowheads="1"/>
            </p:cNvSpPr>
            <p:nvPr/>
          </p:nvSpPr>
          <p:spPr bwMode="auto">
            <a:xfrm>
              <a:off x="2128" y="13066"/>
              <a:ext cx="632" cy="632"/>
            </a:xfrm>
            <a:prstGeom prst="ellipse">
              <a:avLst/>
            </a:prstGeom>
            <a:solidFill>
              <a:srgbClr val="FEB8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Oval 8"/>
            <p:cNvSpPr>
              <a:spLocks noChangeArrowheads="1"/>
            </p:cNvSpPr>
            <p:nvPr/>
          </p:nvSpPr>
          <p:spPr bwMode="auto">
            <a:xfrm>
              <a:off x="2196" y="13134"/>
              <a:ext cx="496" cy="496"/>
            </a:xfrm>
            <a:prstGeom prst="ellips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16" name="Picture 1" descr="ladybug.png"/>
          <p:cNvPicPr/>
          <p:nvPr/>
        </p:nvPicPr>
        <p:blipFill>
          <a:blip r:embed="rId8" cstate="print"/>
          <a:stretch>
            <a:fillRect/>
          </a:stretch>
        </p:blipFill>
        <p:spPr>
          <a:xfrm rot="9757449">
            <a:off x="207331" y="351621"/>
            <a:ext cx="699082" cy="604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/>
                </a:solidFill>
              </a:rPr>
              <a:t>З</a:t>
            </a:r>
            <a:r>
              <a:rPr lang="ru-RU" dirty="0" smtClean="0">
                <a:solidFill>
                  <a:schemeClr val="accent2"/>
                </a:solidFill>
              </a:rPr>
              <a:t>апомни и назови мебель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8766" y="1250203"/>
            <a:ext cx="3786214" cy="200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143636" y="4143380"/>
            <a:ext cx="2518862" cy="193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Shkaf3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3286124"/>
            <a:ext cx="3432175" cy="3286124"/>
          </a:xfrm>
          <a:prstGeom prst="rect">
            <a:avLst/>
          </a:prstGeom>
          <a:noFill/>
        </p:spPr>
      </p:pic>
      <p:pic>
        <p:nvPicPr>
          <p:cNvPr id="11" name="Picture 9" descr="0001473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1250203"/>
            <a:ext cx="4022926" cy="2178797"/>
          </a:xfrm>
          <a:prstGeom prst="rect">
            <a:avLst/>
          </a:prstGeom>
          <a:noFill/>
        </p:spPr>
      </p:pic>
      <p:pic>
        <p:nvPicPr>
          <p:cNvPr id="12" name="Picture 4" descr="стул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48" y="3571876"/>
            <a:ext cx="1731962" cy="2886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Чего не стало?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57752" y="4286256"/>
            <a:ext cx="3786214" cy="200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000760" y="1928802"/>
            <a:ext cx="2518862" cy="193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Shkaf3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107278"/>
            <a:ext cx="3432175" cy="3286124"/>
          </a:xfrm>
          <a:prstGeom prst="rect">
            <a:avLst/>
          </a:prstGeom>
          <a:noFill/>
        </p:spPr>
      </p:pic>
      <p:pic>
        <p:nvPicPr>
          <p:cNvPr id="11" name="Picture 9" descr="0001473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4429132"/>
            <a:ext cx="4022926" cy="2178797"/>
          </a:xfrm>
          <a:prstGeom prst="rect">
            <a:avLst/>
          </a:prstGeom>
          <a:noFill/>
        </p:spPr>
      </p:pic>
      <p:pic>
        <p:nvPicPr>
          <p:cNvPr id="12" name="Picture 4" descr="стул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7686" y="1424611"/>
            <a:ext cx="1586214" cy="264320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Чего не стало?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285860"/>
            <a:ext cx="3786214" cy="200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428860" y="4214818"/>
            <a:ext cx="2518862" cy="193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Shkaf3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3357562"/>
            <a:ext cx="3432175" cy="3286124"/>
          </a:xfrm>
          <a:prstGeom prst="rect">
            <a:avLst/>
          </a:prstGeom>
          <a:noFill/>
        </p:spPr>
      </p:pic>
      <p:pic>
        <p:nvPicPr>
          <p:cNvPr id="11" name="Picture 9" descr="0001473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1428736"/>
            <a:ext cx="4022926" cy="2178797"/>
          </a:xfrm>
          <a:prstGeom prst="rect">
            <a:avLst/>
          </a:prstGeom>
          <a:noFill/>
        </p:spPr>
      </p:pic>
      <p:pic>
        <p:nvPicPr>
          <p:cNvPr id="12" name="Picture 4" descr="стул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3857628"/>
            <a:ext cx="1586214" cy="264320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Чего не стало?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2066" y="4500570"/>
            <a:ext cx="3786214" cy="200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1500174"/>
            <a:ext cx="2518862" cy="193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Shkaf3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1071546"/>
            <a:ext cx="3432175" cy="3286124"/>
          </a:xfrm>
          <a:prstGeom prst="rect">
            <a:avLst/>
          </a:prstGeom>
          <a:noFill/>
        </p:spPr>
      </p:pic>
      <p:pic>
        <p:nvPicPr>
          <p:cNvPr id="11" name="Picture 9" descr="0001473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4214818"/>
            <a:ext cx="4022926" cy="2178797"/>
          </a:xfrm>
          <a:prstGeom prst="rect">
            <a:avLst/>
          </a:prstGeom>
          <a:noFill/>
        </p:spPr>
      </p:pic>
      <p:pic>
        <p:nvPicPr>
          <p:cNvPr id="12" name="Picture 4" descr="стул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1357298"/>
            <a:ext cx="1586214" cy="264320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Скажи ласково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8" name="Picture 4" descr="стул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2715578" cy="4525963"/>
          </a:xfrm>
          <a:prstGeom prst="rect">
            <a:avLst/>
          </a:prstGeom>
          <a:noFill/>
        </p:spPr>
      </p:pic>
      <p:pic>
        <p:nvPicPr>
          <p:cNvPr id="9" name="Picture 12" descr="стульчик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 rot="822022">
            <a:off x="5791795" y="3428880"/>
            <a:ext cx="2061310" cy="2102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Скажи ласково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5" name="Picture 13" descr="190_bi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928802"/>
            <a:ext cx="3810000" cy="3810000"/>
          </a:xfrm>
          <a:prstGeom prst="rect">
            <a:avLst/>
          </a:prstGeom>
          <a:noFill/>
        </p:spPr>
      </p:pic>
      <p:pic>
        <p:nvPicPr>
          <p:cNvPr id="6" name="Picture 11" descr="столик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286124"/>
            <a:ext cx="1219200" cy="1228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Скажи ласково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5" name="Picture 6" descr="Shkaf3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07394"/>
            <a:ext cx="3071834" cy="4901507"/>
          </a:xfrm>
          <a:prstGeom prst="rect">
            <a:avLst/>
          </a:prstGeom>
          <a:noFill/>
        </p:spPr>
      </p:pic>
      <p:pic>
        <p:nvPicPr>
          <p:cNvPr id="6" name="Picture 14" descr="шкафчик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6000" contrast="18000"/>
          </a:blip>
          <a:srcRect/>
          <a:stretch>
            <a:fillRect/>
          </a:stretch>
        </p:blipFill>
        <p:spPr bwMode="auto">
          <a:xfrm>
            <a:off x="5143504" y="2571744"/>
            <a:ext cx="3328982" cy="3328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Скажи ласково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7544" y="2174686"/>
            <a:ext cx="4896544" cy="2505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 descr="2_1e9cf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636912"/>
            <a:ext cx="2390940" cy="1793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4865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Скажи наоборот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75856" y="2708920"/>
            <a:ext cx="2517676" cy="639762"/>
          </a:xfrm>
        </p:spPr>
        <p:txBody>
          <a:bodyPr/>
          <a:lstStyle/>
          <a:p>
            <a:r>
              <a:rPr lang="ru-RU" dirty="0">
                <a:solidFill>
                  <a:schemeClr val="accent2"/>
                </a:solidFill>
              </a:rPr>
              <a:t>в</a:t>
            </a:r>
            <a:r>
              <a:rPr lang="ru-RU" dirty="0" smtClean="0">
                <a:solidFill>
                  <a:schemeClr val="accent2"/>
                </a:solidFill>
              </a:rPr>
              <a:t>ысокий, а 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" name="Picture 6" descr="Shkaf3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611560" y="1340768"/>
            <a:ext cx="2448272" cy="3906533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6876256" y="2708920"/>
            <a:ext cx="2674640" cy="639762"/>
          </a:xfrm>
        </p:spPr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низкая.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8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645024"/>
            <a:ext cx="1491547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0488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Скажи наоборот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131840" y="2636912"/>
            <a:ext cx="2517676" cy="639762"/>
          </a:xfrm>
        </p:spPr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большой, а 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" name="Picture 6" descr="Shkaf3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611560" y="1340768"/>
            <a:ext cx="2448272" cy="3906533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7173898" y="2636912"/>
            <a:ext cx="2674640" cy="639762"/>
          </a:xfrm>
        </p:spPr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маленькая.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>
          <a:xfrm>
            <a:off x="5220072" y="2564904"/>
            <a:ext cx="1368152" cy="79224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2" y="2143116"/>
            <a:ext cx="230425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3114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2792" cy="200223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Объект 6" descr="бабка1.gif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4766" y="3653197"/>
            <a:ext cx="1666875" cy="132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408204" y="3645024"/>
            <a:ext cx="1476164" cy="16561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3"/>
          <a:stretch>
            <a:fillRect/>
          </a:stretch>
        </p:blipFill>
        <p:spPr>
          <a:xfrm>
            <a:off x="317812" y="188640"/>
            <a:ext cx="4788532" cy="3528392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4"/>
          <a:stretch>
            <a:fillRect/>
          </a:stretch>
        </p:blipFill>
        <p:spPr>
          <a:xfrm>
            <a:off x="3929058" y="3286124"/>
            <a:ext cx="4968552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Скажи наоборот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01194" y="2564904"/>
            <a:ext cx="2517676" cy="639762"/>
          </a:xfrm>
        </p:spPr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мягкое, а 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7380312" y="2583520"/>
            <a:ext cx="2674640" cy="639762"/>
          </a:xfrm>
        </p:spPr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 жёсткий.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>
          <a:xfrm>
            <a:off x="5868144" y="3284984"/>
            <a:ext cx="1008112" cy="288031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pic>
        <p:nvPicPr>
          <p:cNvPr id="9" name="Picture 2" descr="D:\ГОВОРИМ С ПЕЛЁНОК\ТРИЗ\ФОТО МЕБЕЛЬ\www.1md.ru_6270472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2977" y="1916832"/>
            <a:ext cx="3475271" cy="3280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D:\ГОВОРИМ С ПЕЛЁНОК\ТРИЗ\ФОТО МЕБЕЛЬ\post-18-1265350131584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04048" y="3068960"/>
            <a:ext cx="2509169" cy="180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1437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Шкаф из дерева какой?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403648" y="1916831"/>
            <a:ext cx="2664296" cy="14401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Picture 6" descr="Shkaf3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1071538" y="1214422"/>
            <a:ext cx="3357586" cy="5357461"/>
          </a:xfrm>
          <a:prstGeom prst="rect">
            <a:avLst/>
          </a:prstGeom>
          <a:noFill/>
        </p:spPr>
      </p:pic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2"/>
                </a:solidFill>
              </a:rPr>
              <a:t>деревянный</a:t>
            </a:r>
            <a:endParaRPr lang="ru-RU" sz="3200" dirty="0">
              <a:solidFill>
                <a:schemeClr val="accent2"/>
              </a:solidFill>
            </a:endParaRPr>
          </a:p>
        </p:txBody>
      </p:sp>
      <p:pic>
        <p:nvPicPr>
          <p:cNvPr id="1027" name="Picture 3" descr="C:\Users\User\Desktop\i.jpe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 bwMode="auto">
          <a:xfrm>
            <a:off x="5143504" y="2643182"/>
            <a:ext cx="2867032" cy="21502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Стол из стекла какой?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1475656" y="2174874"/>
            <a:ext cx="3021732" cy="75006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76056" y="1556793"/>
            <a:ext cx="3610744" cy="61808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2"/>
                </a:solidFill>
              </a:rPr>
              <a:t>стеклянный</a:t>
            </a:r>
            <a:endParaRPr lang="ru-RU" sz="3200" dirty="0">
              <a:solidFill>
                <a:schemeClr val="accent2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571744"/>
            <a:ext cx="3118254" cy="2078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83568" y="2099542"/>
            <a:ext cx="4340247" cy="290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Стулья из пластмассы какие?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1259632" y="2204863"/>
            <a:ext cx="2376264" cy="7200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2"/>
                </a:solidFill>
              </a:rPr>
              <a:t>пластмассовые</a:t>
            </a:r>
            <a:endParaRPr lang="ru-RU" sz="3200" dirty="0">
              <a:solidFill>
                <a:schemeClr val="accent2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714620"/>
            <a:ext cx="2676531" cy="200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051720" y="2420888"/>
            <a:ext cx="1296144" cy="1800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Picture 9" descr="стульчи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3451225" cy="352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Кресло из кожи какое?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1331640" y="2174874"/>
            <a:ext cx="3165748" cy="82207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2"/>
                </a:solidFill>
              </a:rPr>
              <a:t>кожаное</a:t>
            </a:r>
            <a:endParaRPr lang="ru-RU" sz="3200" dirty="0">
              <a:solidFill>
                <a:schemeClr val="accent2"/>
              </a:solidFill>
            </a:endParaRPr>
          </a:p>
        </p:txBody>
      </p:sp>
      <p:pic>
        <p:nvPicPr>
          <p:cNvPr id="7" name="Picture 2" descr="D:\ГОВОРИМ С ПЕЛЁНОК\ТРИЗ\ФОТО МЕБЕЛЬ\www.1md.ru_6270472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3780" t="11210" r="3024" b="6406"/>
          <a:stretch>
            <a:fillRect/>
          </a:stretch>
        </p:blipFill>
        <p:spPr bwMode="auto">
          <a:xfrm>
            <a:off x="683568" y="1988840"/>
            <a:ext cx="4040188" cy="3371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857496"/>
            <a:ext cx="3060332" cy="2040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Диван из велюра какой?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1547664" y="2174874"/>
            <a:ext cx="2949724" cy="82207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00694" y="1535113"/>
            <a:ext cx="3186106" cy="63976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2"/>
                </a:solidFill>
              </a:rPr>
              <a:t>велюровый</a:t>
            </a:r>
            <a:endParaRPr lang="ru-RU" sz="3200" dirty="0">
              <a:solidFill>
                <a:schemeClr val="accent2"/>
              </a:solidFill>
            </a:endParaRPr>
          </a:p>
        </p:txBody>
      </p:sp>
      <p:pic>
        <p:nvPicPr>
          <p:cNvPr id="7" name="Picture 4" descr="bri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5127638" cy="3290897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000760" y="2643182"/>
            <a:ext cx="2408581" cy="1921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Сосчитай и назови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" name="Picture 4" descr="стул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357298"/>
            <a:ext cx="1225868" cy="2043114"/>
          </a:xfrm>
          <a:prstGeom prst="rect">
            <a:avLst/>
          </a:prstGeom>
          <a:noFill/>
        </p:spPr>
      </p:pic>
      <p:pic>
        <p:nvPicPr>
          <p:cNvPr id="5" name="Picture 4" descr="сту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357298"/>
            <a:ext cx="1243248" cy="2071702"/>
          </a:xfrm>
          <a:prstGeom prst="rect">
            <a:avLst/>
          </a:prstGeom>
          <a:noFill/>
        </p:spPr>
      </p:pic>
      <p:pic>
        <p:nvPicPr>
          <p:cNvPr id="6" name="Picture 4" descr="сту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1357298"/>
            <a:ext cx="1243249" cy="2071702"/>
          </a:xfrm>
          <a:prstGeom prst="rect">
            <a:avLst/>
          </a:prstGeom>
          <a:noFill/>
        </p:spPr>
      </p:pic>
      <p:pic>
        <p:nvPicPr>
          <p:cNvPr id="7" name="Picture 4" descr="сту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357299"/>
            <a:ext cx="1243248" cy="2071701"/>
          </a:xfrm>
          <a:prstGeom prst="rect">
            <a:avLst/>
          </a:prstGeom>
          <a:noFill/>
        </p:spPr>
      </p:pic>
      <p:pic>
        <p:nvPicPr>
          <p:cNvPr id="8" name="Picture 4" descr="сту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15200" y="1357297"/>
            <a:ext cx="1243014" cy="2071311"/>
          </a:xfrm>
          <a:prstGeom prst="rect">
            <a:avLst/>
          </a:prstGeom>
          <a:noFill/>
        </p:spPr>
      </p:pic>
      <p:pic>
        <p:nvPicPr>
          <p:cNvPr id="9" name="Picture 13" descr="190_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571876"/>
            <a:ext cx="2381240" cy="2381240"/>
          </a:xfrm>
          <a:prstGeom prst="rect">
            <a:avLst/>
          </a:prstGeom>
          <a:noFill/>
        </p:spPr>
      </p:pic>
      <p:pic>
        <p:nvPicPr>
          <p:cNvPr id="10" name="Picture 13" descr="190_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571876"/>
            <a:ext cx="2381240" cy="2381240"/>
          </a:xfrm>
          <a:prstGeom prst="rect">
            <a:avLst/>
          </a:prstGeom>
          <a:noFill/>
        </p:spPr>
      </p:pic>
      <p:pic>
        <p:nvPicPr>
          <p:cNvPr id="11" name="Picture 13" descr="190_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571876"/>
            <a:ext cx="2381240" cy="2381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281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Составь предложения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484822"/>
            <a:ext cx="35634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chemeClr val="accent2"/>
                </a:solidFill>
              </a:rPr>
              <a:t>Куртка висит </a:t>
            </a:r>
            <a:r>
              <a:rPr lang="ru-RU" sz="2400" b="1" dirty="0">
                <a:solidFill>
                  <a:schemeClr val="accent2"/>
                </a:solidFill>
              </a:rPr>
              <a:t>на</a:t>
            </a:r>
            <a:r>
              <a:rPr lang="ru-RU" sz="2400" dirty="0">
                <a:solidFill>
                  <a:schemeClr val="accent2"/>
                </a:solidFill>
              </a:rPr>
              <a:t> </a:t>
            </a:r>
            <a:r>
              <a:rPr lang="ru-RU" sz="2400" dirty="0" smtClean="0">
                <a:solidFill>
                  <a:schemeClr val="accent2"/>
                </a:solidFill>
              </a:rPr>
              <a:t>вешалке.</a:t>
            </a:r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6056" y="4509119"/>
            <a:ext cx="30934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chemeClr val="accent2"/>
                </a:solidFill>
              </a:rPr>
              <a:t>Платье висит </a:t>
            </a:r>
            <a:r>
              <a:rPr lang="ru-RU" sz="2400" b="1" dirty="0">
                <a:solidFill>
                  <a:schemeClr val="accent2"/>
                </a:solidFill>
              </a:rPr>
              <a:t>в</a:t>
            </a:r>
            <a:r>
              <a:rPr lang="ru-RU" sz="2400" dirty="0">
                <a:solidFill>
                  <a:schemeClr val="accent2"/>
                </a:solidFill>
              </a:rPr>
              <a:t> </a:t>
            </a:r>
            <a:r>
              <a:rPr lang="ru-RU" sz="2400" dirty="0" smtClean="0">
                <a:solidFill>
                  <a:schemeClr val="accent2"/>
                </a:solidFill>
              </a:rPr>
              <a:t>шкафу.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8" name="Picture 6" descr="одежд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524" y="1484784"/>
            <a:ext cx="310515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плать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0251" y="1508633"/>
            <a:ext cx="5041256" cy="273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0583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908720"/>
            <a:ext cx="2880320" cy="158417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2564904"/>
            <a:ext cx="4040188" cy="639762"/>
          </a:xfrm>
        </p:spPr>
        <p:txBody>
          <a:bodyPr/>
          <a:lstStyle/>
          <a:p>
            <a:pPr algn="ctr"/>
            <a:r>
              <a:rPr lang="ru-RU" b="0" dirty="0" smtClean="0">
                <a:solidFill>
                  <a:schemeClr val="accent2"/>
                </a:solidFill>
              </a:rPr>
              <a:t>Ваза стоит </a:t>
            </a:r>
            <a:r>
              <a:rPr lang="ru-RU" dirty="0" smtClean="0">
                <a:solidFill>
                  <a:schemeClr val="accent2"/>
                </a:solidFill>
              </a:rPr>
              <a:t>на </a:t>
            </a:r>
            <a:r>
              <a:rPr lang="ru-RU" b="0" dirty="0" smtClean="0">
                <a:solidFill>
                  <a:schemeClr val="accent2"/>
                </a:solidFill>
              </a:rPr>
              <a:t>полке.</a:t>
            </a:r>
            <a:endParaRPr lang="ru-RU" b="0" dirty="0">
              <a:solidFill>
                <a:schemeClr val="accent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27984" y="5661248"/>
            <a:ext cx="4041775" cy="639762"/>
          </a:xfrm>
        </p:spPr>
        <p:txBody>
          <a:bodyPr/>
          <a:lstStyle/>
          <a:p>
            <a:pPr algn="ctr"/>
            <a:r>
              <a:rPr lang="ru-RU" b="0" dirty="0" smtClean="0">
                <a:solidFill>
                  <a:schemeClr val="accent2"/>
                </a:solidFill>
              </a:rPr>
              <a:t>Книга лежит </a:t>
            </a:r>
            <a:r>
              <a:rPr lang="ru-RU" dirty="0" smtClean="0">
                <a:solidFill>
                  <a:schemeClr val="accent2"/>
                </a:solidFill>
              </a:rPr>
              <a:t>на </a:t>
            </a:r>
            <a:r>
              <a:rPr lang="ru-RU" b="0" dirty="0" smtClean="0">
                <a:solidFill>
                  <a:schemeClr val="accent2"/>
                </a:solidFill>
              </a:rPr>
              <a:t>столе.</a:t>
            </a:r>
            <a:endParaRPr lang="ru-RU" b="0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C:\Users\и\Desktop\предлоги\i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5040560" cy="223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\Desktop\предлоги\к.jpe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56992"/>
            <a:ext cx="499757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154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417638"/>
            <a:ext cx="3826768" cy="49919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Picture 6" descr="дети з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467" y="1061532"/>
            <a:ext cx="4057963" cy="36968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4941168"/>
            <a:ext cx="30476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chemeClr val="accent2"/>
                </a:solidFill>
              </a:rPr>
              <a:t>Дети сидят </a:t>
            </a:r>
            <a:r>
              <a:rPr lang="ru-RU" sz="2400" b="1" dirty="0">
                <a:solidFill>
                  <a:schemeClr val="accent2"/>
                </a:solidFill>
              </a:rPr>
              <a:t>за</a:t>
            </a:r>
            <a:r>
              <a:rPr lang="ru-RU" sz="2400" dirty="0">
                <a:solidFill>
                  <a:schemeClr val="accent2"/>
                </a:solidFill>
              </a:rPr>
              <a:t> </a:t>
            </a:r>
            <a:r>
              <a:rPr lang="ru-RU" sz="2400" dirty="0" smtClean="0">
                <a:solidFill>
                  <a:schemeClr val="accent2"/>
                </a:solidFill>
              </a:rPr>
              <a:t>столом.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6" name="Picture 4" descr="дети из-з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5452" y="1061532"/>
            <a:ext cx="4023012" cy="37210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20072" y="4951825"/>
            <a:ext cx="33570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chemeClr val="accent2"/>
                </a:solidFill>
              </a:rPr>
              <a:t>Дети встали </a:t>
            </a:r>
            <a:r>
              <a:rPr lang="ru-RU" sz="2400" b="1" dirty="0">
                <a:solidFill>
                  <a:schemeClr val="accent2"/>
                </a:solidFill>
              </a:rPr>
              <a:t>из-за</a:t>
            </a:r>
            <a:r>
              <a:rPr lang="ru-RU" sz="2400" dirty="0">
                <a:solidFill>
                  <a:schemeClr val="accent2"/>
                </a:solidFill>
              </a:rPr>
              <a:t> </a:t>
            </a:r>
            <a:r>
              <a:rPr lang="ru-RU" sz="2400" dirty="0" smtClean="0">
                <a:solidFill>
                  <a:schemeClr val="accent2"/>
                </a:solidFill>
              </a:rPr>
              <a:t>стола.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847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70784" cy="185821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Содержимое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16632"/>
            <a:ext cx="4824536" cy="3816424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4067944" y="3161724"/>
            <a:ext cx="4824536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417638"/>
            <a:ext cx="3466728" cy="12912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кошка под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3846168" cy="37444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552" y="5009171"/>
            <a:ext cx="3730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chemeClr val="accent2"/>
                </a:solidFill>
              </a:rPr>
              <a:t>Кошка залезла </a:t>
            </a:r>
            <a:r>
              <a:rPr lang="ru-RU" sz="2400" b="1" dirty="0">
                <a:solidFill>
                  <a:schemeClr val="accent2"/>
                </a:solidFill>
              </a:rPr>
              <a:t>под</a:t>
            </a:r>
            <a:r>
              <a:rPr lang="ru-RU" sz="2400" dirty="0">
                <a:solidFill>
                  <a:schemeClr val="accent2"/>
                </a:solidFill>
              </a:rPr>
              <a:t> </a:t>
            </a:r>
            <a:r>
              <a:rPr lang="ru-RU" sz="2400" dirty="0" smtClean="0">
                <a:solidFill>
                  <a:schemeClr val="accent2"/>
                </a:solidFill>
              </a:rPr>
              <a:t>кресло.</a:t>
            </a:r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15705" y="5009172"/>
            <a:ext cx="4353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smtClean="0">
                <a:solidFill>
                  <a:schemeClr val="accent2"/>
                </a:solidFill>
              </a:rPr>
              <a:t> Кошка вылезает </a:t>
            </a:r>
            <a:r>
              <a:rPr lang="ru-RU" sz="2400" b="1" dirty="0" smtClean="0">
                <a:solidFill>
                  <a:schemeClr val="accent2"/>
                </a:solidFill>
              </a:rPr>
              <a:t>из-под</a:t>
            </a:r>
            <a:r>
              <a:rPr lang="ru-RU" sz="2400" dirty="0" smtClean="0">
                <a:solidFill>
                  <a:schemeClr val="accent2"/>
                </a:solidFill>
              </a:rPr>
              <a:t> кресла.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051" name="Picture 3" descr="C:\Users\и\Desktop\предлоги\0009-016-Iz-po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5" y="1052737"/>
            <a:ext cx="3808412" cy="388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0752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V="1">
            <a:off x="899592" y="1772816"/>
            <a:ext cx="2952328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716016" y="5085184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ru-RU" b="0" dirty="0" smtClean="0">
                <a:solidFill>
                  <a:schemeClr val="accent2"/>
                </a:solidFill>
              </a:rPr>
              <a:t>Девочка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  <a:r>
              <a:rPr lang="ru-RU" b="0" dirty="0" smtClean="0">
                <a:solidFill>
                  <a:schemeClr val="accent2"/>
                </a:solidFill>
              </a:rPr>
              <a:t>достает мячик </a:t>
            </a:r>
          </a:p>
          <a:p>
            <a:pPr algn="ctr"/>
            <a:r>
              <a:rPr lang="ru-RU" dirty="0" smtClean="0">
                <a:solidFill>
                  <a:schemeClr val="accent2"/>
                </a:solidFill>
              </a:rPr>
              <a:t>из-под</a:t>
            </a:r>
            <a:r>
              <a:rPr lang="ru-RU" b="0" dirty="0" smtClean="0">
                <a:solidFill>
                  <a:schemeClr val="accent2"/>
                </a:solidFill>
              </a:rPr>
              <a:t> стола.</a:t>
            </a:r>
            <a:endParaRPr lang="ru-RU" b="0" dirty="0">
              <a:solidFill>
                <a:schemeClr val="accent2"/>
              </a:solidFill>
            </a:endParaRPr>
          </a:p>
        </p:txBody>
      </p:sp>
      <p:pic>
        <p:nvPicPr>
          <p:cNvPr id="4" name="Picture 5" descr="под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2" y="1052736"/>
            <a:ext cx="3676650" cy="3590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323528" y="5157192"/>
            <a:ext cx="4041775" cy="639762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2"/>
                </a:solidFill>
              </a:rPr>
              <a:t>Мячик</a:t>
            </a:r>
            <a:r>
              <a:rPr lang="ru-RU" dirty="0">
                <a:solidFill>
                  <a:schemeClr val="accent2"/>
                </a:solidFill>
              </a:rPr>
              <a:t> </a:t>
            </a:r>
            <a:r>
              <a:rPr lang="ru-RU" b="0" dirty="0">
                <a:solidFill>
                  <a:schemeClr val="accent2"/>
                </a:solidFill>
              </a:rPr>
              <a:t>закатился</a:t>
            </a:r>
            <a:r>
              <a:rPr lang="ru-RU" dirty="0">
                <a:solidFill>
                  <a:schemeClr val="accent2"/>
                </a:solidFill>
              </a:rPr>
              <a:t> под </a:t>
            </a:r>
            <a:r>
              <a:rPr lang="ru-RU" b="0" dirty="0">
                <a:solidFill>
                  <a:schemeClr val="accent2"/>
                </a:solidFill>
              </a:rPr>
              <a:t>стол.</a:t>
            </a:r>
          </a:p>
          <a:p>
            <a:pPr algn="ctr"/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5652120" y="2886171"/>
            <a:ext cx="1224136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C:\Users\и\Desktop\предлоги\д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47197"/>
            <a:ext cx="3187555" cy="367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073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556792"/>
            <a:ext cx="2088232" cy="223224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5085184"/>
            <a:ext cx="4040188" cy="639762"/>
          </a:xfrm>
        </p:spPr>
        <p:txBody>
          <a:bodyPr/>
          <a:lstStyle/>
          <a:p>
            <a:pPr algn="ctr"/>
            <a:r>
              <a:rPr lang="ru-RU" b="0" dirty="0" smtClean="0">
                <a:solidFill>
                  <a:schemeClr val="accent2"/>
                </a:solidFill>
              </a:rPr>
              <a:t>Кошка прыгает </a:t>
            </a:r>
            <a:r>
              <a:rPr lang="ru-RU" dirty="0" smtClean="0">
                <a:solidFill>
                  <a:schemeClr val="accent2"/>
                </a:solidFill>
              </a:rPr>
              <a:t>со </a:t>
            </a:r>
            <a:r>
              <a:rPr lang="ru-RU" b="0" dirty="0" smtClean="0">
                <a:solidFill>
                  <a:schemeClr val="accent2"/>
                </a:solidFill>
              </a:rPr>
              <a:t>стула.</a:t>
            </a:r>
            <a:endParaRPr lang="ru-RU" b="0" dirty="0">
              <a:solidFill>
                <a:schemeClr val="accent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5085184"/>
            <a:ext cx="4041775" cy="639762"/>
          </a:xfrm>
        </p:spPr>
        <p:txBody>
          <a:bodyPr/>
          <a:lstStyle/>
          <a:p>
            <a:pPr algn="ctr"/>
            <a:r>
              <a:rPr lang="ru-RU" b="0" dirty="0" smtClean="0">
                <a:solidFill>
                  <a:schemeClr val="accent2"/>
                </a:solidFill>
              </a:rPr>
              <a:t>Ручка падает </a:t>
            </a:r>
            <a:r>
              <a:rPr lang="ru-RU" dirty="0" smtClean="0">
                <a:solidFill>
                  <a:schemeClr val="accent2"/>
                </a:solidFill>
              </a:rPr>
              <a:t>со </a:t>
            </a:r>
            <a:r>
              <a:rPr lang="ru-RU" b="0" dirty="0" smtClean="0">
                <a:solidFill>
                  <a:schemeClr val="accent2"/>
                </a:solidFill>
              </a:rPr>
              <a:t>стола. </a:t>
            </a:r>
            <a:endParaRPr lang="ru-RU" b="0" dirty="0">
              <a:solidFill>
                <a:schemeClr val="accent2"/>
              </a:solidFill>
            </a:endParaRPr>
          </a:p>
        </p:txBody>
      </p:sp>
      <p:pic>
        <p:nvPicPr>
          <p:cNvPr id="4098" name="Picture 2" descr="C:\Users\и\Desktop\предлоги\0010-017-S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2324287" cy="395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\Desktop\предлоги\0010-018-So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08720"/>
            <a:ext cx="2178218" cy="395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792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4762872" cy="43691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2718441"/>
            <a:ext cx="4040188" cy="639762"/>
          </a:xfrm>
        </p:spPr>
        <p:txBody>
          <a:bodyPr/>
          <a:lstStyle/>
          <a:p>
            <a:pPr algn="ctr"/>
            <a:r>
              <a:rPr lang="ru-RU" b="0" dirty="0" smtClean="0">
                <a:solidFill>
                  <a:schemeClr val="accent2"/>
                </a:solidFill>
              </a:rPr>
              <a:t>Картина висит </a:t>
            </a:r>
            <a:r>
              <a:rPr lang="ru-RU" dirty="0" smtClean="0">
                <a:solidFill>
                  <a:schemeClr val="accent2"/>
                </a:solidFill>
              </a:rPr>
              <a:t>над</a:t>
            </a:r>
            <a:r>
              <a:rPr lang="ru-RU" b="0" dirty="0" smtClean="0">
                <a:solidFill>
                  <a:schemeClr val="accent2"/>
                </a:solidFill>
              </a:rPr>
              <a:t> полкой.</a:t>
            </a:r>
            <a:endParaRPr lang="ru-RU" b="0" dirty="0">
              <a:solidFill>
                <a:schemeClr val="accent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55575" y="1124744"/>
            <a:ext cx="3718109" cy="14401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139952" y="5661248"/>
            <a:ext cx="4392488" cy="720080"/>
          </a:xfrm>
        </p:spPr>
        <p:txBody>
          <a:bodyPr>
            <a:normAutofit/>
          </a:bodyPr>
          <a:lstStyle/>
          <a:p>
            <a:pPr algn="ctr"/>
            <a:r>
              <a:rPr lang="ru-RU" b="0" dirty="0" smtClean="0">
                <a:solidFill>
                  <a:schemeClr val="accent2"/>
                </a:solidFill>
              </a:rPr>
              <a:t>Столик стоит </a:t>
            </a:r>
            <a:r>
              <a:rPr lang="ru-RU" dirty="0" smtClean="0">
                <a:solidFill>
                  <a:schemeClr val="accent2"/>
                </a:solidFill>
              </a:rPr>
              <a:t>между</a:t>
            </a:r>
            <a:r>
              <a:rPr lang="ru-RU" b="0" dirty="0" smtClean="0">
                <a:solidFill>
                  <a:schemeClr val="accent2"/>
                </a:solidFill>
              </a:rPr>
              <a:t> креслами.</a:t>
            </a:r>
            <a:endParaRPr lang="ru-RU" b="0" dirty="0">
              <a:solidFill>
                <a:schemeClr val="accent2"/>
              </a:solidFill>
            </a:endParaRPr>
          </a:p>
        </p:txBody>
      </p:sp>
      <p:pic>
        <p:nvPicPr>
          <p:cNvPr id="5122" name="Picture 2" descr="C:\Users\и\Desktop\предлоги\п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318" y="332655"/>
            <a:ext cx="5128628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и\Desktop\предлоги\0011-020-Mezhdu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501008"/>
            <a:ext cx="5386457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2665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solidFill>
                  <a:schemeClr val="accent2"/>
                </a:solidFill>
              </a:rPr>
              <a:t>Молодец!</a:t>
            </a:r>
            <a:endParaRPr lang="ru-RU" sz="7200" b="1" dirty="0">
              <a:solidFill>
                <a:schemeClr val="accent2"/>
              </a:solidFill>
            </a:endParaRPr>
          </a:p>
        </p:txBody>
      </p:sp>
      <p:pic>
        <p:nvPicPr>
          <p:cNvPr id="11" name="Объект 6" descr="бабка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1962276"/>
            <a:ext cx="3105754" cy="2466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82752" cy="142617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260648"/>
            <a:ext cx="4464496" cy="3384376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4427984" y="2924944"/>
            <a:ext cx="4464496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>
                <a:solidFill>
                  <a:schemeClr val="accent2"/>
                </a:solidFill>
              </a:rPr>
              <a:t>ШКАФ</a:t>
            </a:r>
          </a:p>
        </p:txBody>
      </p:sp>
      <p:pic>
        <p:nvPicPr>
          <p:cNvPr id="6" name="Picture 6" descr="Shkaf3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000108"/>
            <a:ext cx="4857784" cy="52864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>
                <a:solidFill>
                  <a:schemeClr val="accent2"/>
                </a:solidFill>
              </a:rPr>
              <a:t>СТОЛ</a:t>
            </a:r>
          </a:p>
        </p:txBody>
      </p:sp>
      <p:pic>
        <p:nvPicPr>
          <p:cNvPr id="307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447800"/>
            <a:ext cx="5227638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>
                <a:solidFill>
                  <a:schemeClr val="accent2"/>
                </a:solidFill>
              </a:rPr>
              <a:t>СТУЛ</a:t>
            </a:r>
          </a:p>
        </p:txBody>
      </p:sp>
      <p:pic>
        <p:nvPicPr>
          <p:cNvPr id="6" name="Picture 4" descr="сту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214422"/>
            <a:ext cx="2975211" cy="495777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>
                <a:solidFill>
                  <a:schemeClr val="accent2"/>
                </a:solidFill>
              </a:rPr>
              <a:t>КРОВАТЬ</a:t>
            </a:r>
          </a:p>
        </p:txBody>
      </p:sp>
      <p:pic>
        <p:nvPicPr>
          <p:cNvPr id="512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071546"/>
            <a:ext cx="5076825" cy="514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dirty="0" smtClean="0">
                <a:solidFill>
                  <a:schemeClr val="accent2"/>
                </a:solidFill>
              </a:rPr>
              <a:t>КРЕСЛО</a:t>
            </a:r>
          </a:p>
        </p:txBody>
      </p:sp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785926"/>
            <a:ext cx="4927600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3001019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BE135B8-1A27-4040-9F12-32549F8E10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TS030010190</Template>
  <TotalTime>460</TotalTime>
  <Words>163</Words>
  <Application>Microsoft Office PowerPoint</Application>
  <PresentationFormat>Экран (4:3)</PresentationFormat>
  <Paragraphs>51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TS030010190</vt:lpstr>
      <vt:lpstr> Мебель.</vt:lpstr>
      <vt:lpstr>Слайд 2</vt:lpstr>
      <vt:lpstr>Слайд 3</vt:lpstr>
      <vt:lpstr>Слайд 4</vt:lpstr>
      <vt:lpstr>ШКАФ</vt:lpstr>
      <vt:lpstr>СТОЛ</vt:lpstr>
      <vt:lpstr>СТУЛ</vt:lpstr>
      <vt:lpstr>КРОВАТЬ</vt:lpstr>
      <vt:lpstr>КРЕСЛО</vt:lpstr>
      <vt:lpstr>Запомни и назови мебель</vt:lpstr>
      <vt:lpstr>Чего не стало?</vt:lpstr>
      <vt:lpstr>Чего не стало?</vt:lpstr>
      <vt:lpstr>Чего не стало?</vt:lpstr>
      <vt:lpstr>Скажи ласково</vt:lpstr>
      <vt:lpstr>Скажи ласково</vt:lpstr>
      <vt:lpstr>Скажи ласково</vt:lpstr>
      <vt:lpstr>Скажи ласково</vt:lpstr>
      <vt:lpstr>Скажи наоборот</vt:lpstr>
      <vt:lpstr>Скажи наоборот</vt:lpstr>
      <vt:lpstr>Скажи наоборот</vt:lpstr>
      <vt:lpstr>Шкаф из дерева какой?</vt:lpstr>
      <vt:lpstr>Стол из стекла какой?</vt:lpstr>
      <vt:lpstr>Стулья из пластмассы какие?</vt:lpstr>
      <vt:lpstr>Кресло из кожи какое?</vt:lpstr>
      <vt:lpstr>Диван из велюра какой?</vt:lpstr>
      <vt:lpstr>Сосчитай и назови</vt:lpstr>
      <vt:lpstr>Составь предложения</vt:lpstr>
      <vt:lpstr>Слайд 28</vt:lpstr>
      <vt:lpstr>Слайд 29</vt:lpstr>
      <vt:lpstr>Слайд 30</vt:lpstr>
      <vt:lpstr>Слайд 31</vt:lpstr>
      <vt:lpstr>Слайд 32</vt:lpstr>
      <vt:lpstr>Слайд 33</vt:lpstr>
      <vt:lpstr>Молодец!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Дом. Мебель.</dc:title>
  <dc:creator>User</dc:creator>
  <cp:lastModifiedBy>Мальвина</cp:lastModifiedBy>
  <cp:revision>96</cp:revision>
  <dcterms:created xsi:type="dcterms:W3CDTF">2013-05-19T10:02:17Z</dcterms:created>
  <dcterms:modified xsi:type="dcterms:W3CDTF">2023-01-13T06:42:51Z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TC300101909990</vt:lpwstr>
  </property>
</Properties>
</file>